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9" r:id="rId20"/>
    <p:sldId id="378" r:id="rId21"/>
    <p:sldId id="380" r:id="rId22"/>
    <p:sldId id="381" r:id="rId23"/>
    <p:sldId id="382" r:id="rId24"/>
    <p:sldId id="383" r:id="rId25"/>
    <p:sldId id="384" r:id="rId26"/>
    <p:sldId id="385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2" autoAdjust="0"/>
    <p:restoredTop sz="94660"/>
  </p:normalViewPr>
  <p:slideViewPr>
    <p:cSldViewPr>
      <p:cViewPr varScale="1">
        <p:scale>
          <a:sx n="162" d="100"/>
          <a:sy n="162" d="100"/>
        </p:scale>
        <p:origin x="444" y="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15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24575,'11'130'0,"-11"-42"-1365,0-77-5461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7:41:54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20092 44 24575,'11'161'0,"-10"-86"0,-3 67 0,2-141 0,0 0 0,-1 0 0,1 0 0,-1 0 0,1 1 0,-1-1 0,1 0 0,-1 0 0,0 0 0,0 0 0,1 0 0,-1-1 0,0 1 0,0 0 0,0 0 0,0 0 0,0-1 0,0 1 0,0 0 0,0-1 0,0 1 0,0-1 0,0 0 0,-1 1 0,1-1 0,0 0 0,0 1 0,0-1 0,-2 0 0,-42 1 0,34-1 0,-998-62 0,141-31 0,229 58 0,76 18 0,497 16 0,-187-11 0,71 3 0,-315-18 0,86 19 0,118 7 0,-94-23 0,-44-1 0,-307-14 0,-367-29 0,1075 67 0,-1000-21 0,-14 34 0,-1 39 0,-730 38-648,1596-85 705,-616 32 534,81 23-591,-385-10 0,-8-46 0,588-5 0,-228 16 0,97 5 0,128 17 0,425-27 0,-52-2 0,52-4 0,-22 6 0,-92 3 0,53-14 0,-279 4 0,434-2 0,0 0 0,0 0 0,0 0 0,0 0 0,0 1 0,1 0 0,-1-1 0,0 1 0,0 0 0,0 0 0,1 1 0,-4 1 0,5-2 0,-1 0 0,1 1 0,0-1 0,0 1 0,0-1 0,1 1 0,-1-1 0,0 1 0,0 0 0,1-1 0,-1 1 0,1 0 0,0-1 0,-1 1 0,1 0 0,0 0 0,0-1 0,0 1 0,0 0 0,0 0 0,1 2 0,7 198 0,-8-127 0,4 0 0,15 88 0,-14-142 0,1-1 0,0-1 0,2 1 0,18 33 0,50 124 0,-70-164 0,2 10 0,-1 0 0,-1 0 0,-1 1 0,-1-1 0,2 41 0,-6-20 0,-2-1 0,-8 54 0,1-14 0,8-54 0,-2 0 0,-2-1 0,-10 40 0,4-33 0,2 0 0,1 1 0,2 0 0,2 0 0,-1 60 0,-9 299 0,-1-265 0,15-120 0,0 1 0,1 0 0,0-1 0,5 19 0,1 8 0,1 23 0,1 4 0,2 93 0,-1 150 0,-10-273 0,1 30 0,-3-1 0,-14 86 0,7-99 0,2-8 0,-16 50 0,8-44 0,3-15 0,2 0 0,1 1 0,1 0 0,-3 46 0,2 56 0,8-69 0,3 60 0,-2-126 0,0 0 0,0 0 0,0 0 0,0 0 0,0-1 0,1 1 0,-1 0 0,0 0 0,1 0 0,-1 0 0,1-1 0,-1 1 0,1 0 0,-1 0 0,1-1 0,-1 1 0,1 0 0,-1-1 0,1 1 0,0-1 0,0 1 0,-1-1 0,1 1 0,1 0 0,0-1 0,0 1 0,0-1 0,0 1 0,0-1 0,0 0 0,0 0 0,0 0 0,0 0 0,0 0 0,3-1 0,4-1 0,-1-1 0,0 1 0,0-1 0,8-5 0,-8 4 0,22-12 0,0 2 0,1 1 0,53-15 0,-26 14 0,-10 1 0,2 2 0,99-7 0,-4 17 0,194 25 0,-331-23 0,-2 0 0,0 0 0,0-1 0,0 1 0,0-2 0,7 0 0,-11 1 0,-1 0 0,1-1 0,-1 1 0,1-1 0,-1 1 0,1-1 0,-1 0 0,1 0 0,-1 1 0,0-1 0,1 0 0,-1 0 0,0 0 0,0-1 0,0 1 0,0 0 0,0 0 0,0-1 0,0 1 0,0 0 0,0-1 0,-1 1 0,1-1 0,0-2 0,2-6 0,-1-1 0,0 0 0,-1 0 0,0 1 0,-1-19 0,-8-60 0,1 25 0,4 2 0,4 36 0,-2 1 0,-2-1 0,0 1 0,-1 0 0,-2 0 0,-10-30 0,9 37 0,-11-25 0,17 41 0,-1-1 0,1 1 0,-1-1 0,0 1 0,0 0 0,1 0 0,-2 0 0,1 0 0,0 0 0,0 0 0,-1 1 0,1-1 0,-3-1 0,4 3 0,1 0 0,-1 0 0,1 0 0,-1-1 0,1 1 0,0 0 0,-1 0 0,1 0 0,-1 0 0,1 0 0,-1 0 0,1 0 0,-1 0 0,1 0 0,-1 0 0,1 0 0,-1 0 0,1 0 0,-1 0 0,1 1 0,-1-1 0,1 0 0,-1 0 0,1 0 0,-1 1 0,1-1 0,0 0 0,-1 1 0,-5 15 0,8 19 0,4-8 0,1-1 0,21 48 0,-16-43 0,13 45 0,-13-35 0,2 0 0,2-1 0,24 44 0,-40-84 0,11 21 0,-1-2 0,-1 0 0,0 1 0,-1 0 0,-2 0 0,8 33 0,-14-51 0,-1 1 0,1 0 0,0-1 0,-1 1 0,1 0 0,-1-1 0,0 1 0,0-1 0,0 0 0,0 1 0,0-1 0,-1 0 0,1 1 0,-1-1 0,1 0 0,-1 0 0,0 0 0,0 0 0,0-1 0,-4 4 0,-6 4 0,0-1 0,-19 11 0,21-14 0,-23 12 0,-55 20 0,-11 4 0,85-34 0,0 1 0,1 0 0,0 1 0,-22 21 0,27-23 0,1 1 0,1 0 0,0 0 0,0 0 0,-6 12 0,-8 11 0,14-24 0,2-1 0,-1 1 0,1 1 0,0-1 0,-4 13 0,6-17 0,0 1 0,0 0 0,0 0 0,0-1 0,-1 1 0,1-1 0,-1 0 0,0 0 0,-5 5 0,-6 8 0,62-101 0,-2 15 0,9-17 0,-48 75 0,29-50 0,-19 29 0,-15 29 0,0-1 0,0 0 0,0 1 0,1-1 0,-1 1 0,1 0 0,6-7 0,7-2 0,0 1 0,0 1 0,1 0 0,1 1 0,0 1 0,0 1 0,29-9 0,-24 9 0,-1-1 0,0-1 0,-1-1 0,38-25 0,-34 22 0,-24 14 0,1-1 0,-1 1 0,1-1 0,-1 1 0,1-1 0,-1 0 0,0 1 0,1-1 0,-1 0 0,0 0 0,0 0 0,1 0 0,-1 0 0,0 0 0,0-1 0,0 1 0,0 0 0,-1-1 0,1 1 0,0 0 0,-1-1 0,1 1 0,0-1 0,-1 1 0,0-1 0,1 1 0,-1-1 0,0 1 0,0-1 0,0 1 0,0-1 0,0 1 0,0-3 0,-1-5 0,0 0 0,-1 0 0,0 0 0,0 0 0,-1 0 0,-7-16 0,-30-50 0,19 40 0,6 7 0,-4-9 0,-33-45 0,46 75 0,-1-1 0,0 1 0,0 1 0,-1-1 0,1 1 0,-1 0 0,-15-7 0,-69-29 0,34 18 0,-93-41 0,231 124 0,104 83 0,-105-79 0,-54-44 0,-9-7 0,-1 0 0,0 0 0,0 2 0,-2 0 0,16 19 0,-25-26 0,-1 0 0,0 0 0,0 0 0,-1 0 0,0 0 0,0 0 0,0 1 0,-1-1 0,0 1 0,-1-1 0,-1 16 0,0-5 0,-1 0 0,-1-1 0,-9 33 0,6-36 0,0-1 0,0 0 0,-1 0 0,-10 13 0,7-10 0,-15 30 0,22-38 57,-1 0 0,-1 0 0,1 0 0,-1 0 0,-8 9 0,10-14-171,0 0 0,0 0 0,0 0 0,0-1 1,0 1-1,-1-1 0,1 0 0,-1 0 1,0 0-1,1-1 0,-1 1 0,0-1 1,0 0-1,-6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8:28:54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24575,'89'0'0,"-1"3"0,110 19 0,-143-14 0,64 1 0,-75-7 0,10 2 0,36 2 0,125-1 0,-13 0 0,-98-3 0,113-4 0,-209 2 0,203-11 0,-121 11-1365,-73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8:28:56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24575,'12'6'0,"-5"-2"0,0 0 0,0-1 0,1 0 0,0 0 0,0-1 0,-1 1 0,13 0 0,137 6 0,-67-5 0,-32 1 0,46 0 0,920-5 0,-936-11-1365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8:28:58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24575,'1067'0'0,"-916"-11"0,-124 10 0,49-9 0,-48 5 0,46-1 0,160 7-1365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8:29:01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24575,'21'1'0,"-1"1"0,33 8 0,1-1 0,301 22 0,-232-23 0,111 4 0,138-8 0,-208-6 0,291 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2T18:29:06.9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24575,'222'16'0,"-110"-4"0,225 3 0,-9-15 0,-302-1 0,47-9 0,-45 6 0,41-3 0,-3 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18.3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133 23 24575,'-5'0'0,"0"0"0,0 1 0,-1 0 0,1 0 0,0 0 0,0 1 0,0-1 0,0 1 0,0 0 0,1 1 0,-1-1 0,1 1 0,-1 0 0,1 0 0,0 0 0,0 1 0,0-1 0,1 1 0,-1 0 0,1 0 0,0 0 0,0 1 0,0-1 0,-3 8 0,5-9 0,-3 6 0,0 0 0,1 0 0,0 0 0,-2 10 0,4-18 0,1 1 0,-1-1 0,1 1 0,0-1 0,0 1 0,0-1 0,0 0 0,0 1 0,0-1 0,0 1 0,0-1 0,1 1 0,-1-1 0,0 0 0,1 1 0,-1-1 0,1 0 0,0 1 0,-1-1 0,1 0 0,0 0 0,0 1 0,0-1 0,0 0 0,0 0 0,0 0 0,0 0 0,0 0 0,0 0 0,1-1 0,-1 1 0,0 0 0,0-1 0,1 1 0,1 0 0,17 3 0,1 0 0,-1-2 0,1 0 0,0-2 0,38-3 0,-57 3 0,0-1 0,-1 1 0,1-1 0,0 1 0,-1-1 0,1 0 0,-1 1 0,1-1 0,-1 0 0,1 0 0,-1 0 0,0 0 0,1-1 0,-1 1 0,0 0 0,0 0 0,0-1 0,0 1 0,0-1 0,0 1 0,0-1 0,-1 1 0,1-1 0,0 1 0,-1-1 0,1 0 0,-1 1 0,0-1 0,0 0 0,1-2 0,0-9 0,-1 1 0,1 0 0,-3-17 0,0 7 0,2 19 0,0 0 0,0 0 0,0 0 0,0 0 0,-1 0 0,0 0 0,1 0 0,-1 0 0,0 0 0,-1 1 0,1-1 0,0 0 0,-1 0 0,-3-3 0,3 3 0,-1 1 0,0-1 0,0 1 0,-1-1 0,1 1 0,-1 0 0,1 1 0,-1-1 0,1 1 0,-1-1 0,-4 0 0,-5-1-1365,2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19.8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1 24575,'-6'85'0,"1"-40"0,4-36-273,0 0 0,-1 0 0,0 0 0,-6 15 0,5-18-6553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21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12 24575,'-2'-1'0,"1"0"0,-1 0 0,0-1 0,1 1 0,-1 0 0,0 1 0,0-1 0,0 0 0,0 0 0,1 1 0,-1-1 0,0 1 0,0 0 0,0-1 0,0 1 0,0 0 0,0 0 0,0 1 0,0-1 0,0 0 0,0 0 0,0 1 0,0-1 0,0 1 0,0 0 0,0 0 0,1 0 0,-1 0 0,0 0 0,0 0 0,1 0 0,-1 0 0,1 0 0,-1 1 0,1-1 0,0 1 0,-1-1 0,1 1 0,0 0 0,0-1 0,0 1 0,0 0 0,-1 3 0,0 9 0,1 0 0,0 0 0,0 0 0,2 0 0,0 0 0,3 20 0,-3-32 0,0 1 0,0 0 0,1-1 0,-1 1 0,0-1 0,1 1 0,0-1 0,-1 0 0,1 0 0,0 0 0,0 0 0,0 0 0,1 0 0,-1 0 0,0-1 0,1 1 0,-1-1 0,1 1 0,-1-1 0,1 0 0,0 0 0,-1 0 0,1-1 0,0 1 0,4 0 0,1 0 0,0 0 0,0 0 0,0-1 0,0 0 0,0-1 0,1 1 0,13-5 0,-19 5 0,-1-1 0,1 0 0,0 0 0,-1 0 0,1 0 0,-1-1 0,0 1 0,1-1 0,-1 0 0,0 1 0,0-1 0,0 0 0,0 0 0,0 0 0,-1 0 0,1-1 0,-1 1 0,1 0 0,-1-1 0,0 1 0,0-1 0,0 0 0,0 1 0,0-1 0,-1 0 0,1 1 0,-1-1 0,1 0 0,-1 0 0,0 1 0,0-1 0,-1 0 0,1 0 0,-1-3 0,0 1 0,0 0 0,0 0 0,-1 1 0,0-1 0,1 0 0,-1 1 0,-1-1 0,1 1 0,-1 0 0,0 0 0,0 0 0,0 0 0,0 0 0,-1 1 0,1-1 0,-1 1 0,0 0 0,-7-5 0,-48-20-1365,52 26-5461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24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24575,'0'3'0,"0"4"0,0 2 0,0 1 0,0 1 0,0 0 0,-1 1 0,-2-1 0,1 0 0,0 1 0,-1-3 0,0-1 0,0-1-8191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26.3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 21 24575,'-17'0'0,"10"-1"0,1 1 0,-1 0 0,0 1 0,-10 1 0,15-1 0,-1 0 0,1 0 0,0 0 0,0 0 0,0 0 0,0 0 0,0 0 0,0 1 0,0-1 0,0 1 0,1-1 0,-1 1 0,1 0 0,-1 0 0,1-1 0,-1 1 0,0 3 0,-4 5 0,1 1 0,1 0 0,-1 1 0,2-1 0,0 1 0,0-1 0,1 1 0,0 0 0,1 0 0,1 17 0,0-27 0,1 0 0,-1 0 0,1 0 0,0 0 0,0 0 0,0 0 0,0 0 0,0-1 0,0 1 0,0 0 0,0 0 0,1-1 0,-1 1 0,1-1 0,-1 1 0,1-1 0,0 0 0,-1 0 0,1 1 0,0-1 0,0 0 0,0-1 0,0 1 0,0 0 0,0 0 0,0-1 0,0 1 0,0-1 0,4 0 0,9 2 0,0 0 0,0-2 0,18-1 0,-17 1 0,-5 0 0,-5 0 0,0 0 0,0 0 0,0-1 0,0 1 0,6-3 0,-10 3 0,0-1 0,0 0 0,-1 0 0,1 0 0,0 0 0,-1 0 0,1 0 0,-1 0 0,1 0 0,-1 0 0,0-1 0,1 1 0,-1-1 0,0 1 0,0-1 0,0 1 0,0-1 0,0 0 0,0 0 0,0-2 0,3-7 0,0-1 0,-2 0 0,1 0 0,-2 0 0,2-17 0,-3 24 0,0 0 0,0 0 0,-1 1 0,1-1 0,-1 0 0,0 1 0,0-1 0,0 1 0,-1-1 0,1 1 0,-1-1 0,-1 1 0,1 0 0,0 0 0,-1 0 0,-6-7 0,3 7-4,-1 1 0,1 0-1,-1 0 1,0 0 0,0 1 0,0 0-1,0 0 1,0 0 0,-12 0 0,-4-2-1319,12 2-5503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27.9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24575,'-2'2'0,"0"2"0,0 2 0,0 3 0,1 1 0,0 0 0,1 1 0,-1 1 0,1-1 0,0 0 0,1 0 0,-3-2 0,-1-1 0,1 1 0,0-2-8191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31.1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1 24575,'-7'0'0,"-7"-1"0,0 1 0,-1 1 0,1 0 0,0 1 0,-17 5 0,28-6 0,0 0 0,0 0 0,0 1 0,0-1 0,0 1 0,0-1 0,1 1 0,-1 0 0,0 0 0,1 0 0,0 0 0,-1 1 0,1-1 0,0 1 0,0-1 0,1 1 0,-1 0 0,0 0 0,1 0 0,0 0 0,-1 0 0,1 0 0,1 0 0,-1 0 0,0 0 0,1 0 0,-1 0 0,1 1 0,0 3 0,0-3 0,0 1 0,0 0 0,0 0 0,0 0 0,1 0 0,0 0 0,0 0 0,2 5 0,-2-8 0,1 0 0,-1 0 0,0-1 0,1 1 0,-1 0 0,1-1 0,0 1 0,0-1 0,-1 1 0,1-1 0,0 0 0,0 0 0,0 0 0,0 0 0,0 0 0,1 0 0,-1-1 0,0 1 0,4 0 0,15 3 0,0 0 0,0-2 0,0 0 0,0-2 0,24-2 0,-44 2 0,1 0 0,-1-1 0,0 1 0,0 0 0,0-1 0,0 1 0,1-1 0,-1 0 0,0 1 0,0-1 0,0 0 0,0 0 0,0 0 0,-1 1 0,1-1 0,0 0 0,0 0 0,-1 0 0,1 0 0,0-1 0,-1 1 0,1 0 0,-1 0 0,1 0 0,-1 0 0,0-1 0,1 1 0,-1 0 0,0 0 0,0-1 0,0 0 0,1-8 0,-1 1 0,0-1 0,-2-11 0,1 3 0,1 13 0,0 1 0,0 0 0,0 1 0,-1-1 0,1 0 0,-1 0 0,0 1 0,-1-5 0,1 7 0,0-1 0,0 1 0,0-1 0,0 1 0,0 0 0,-1-1 0,1 1 0,0 0 0,-1 0 0,1 0 0,-1 0 0,0 0 0,1 0 0,-1 0 0,0 0 0,-3 0 0,-38-13-1365,33 13-5461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5:27:34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24575,'-1'12'0,"0"0"0,-1 0 0,-5 20 0,3-20 0,2 0 0,0-1 0,0 1 0,0 13 0,3 87 0,-1-343-1365,0 222-5461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ps.pearsoned.com/ecs_kurose_compnetw_6/216/55463/14198702.cw/index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18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image" Target="../media/image2.jpeg"/><Relationship Id="rId16" Type="http://schemas.openxmlformats.org/officeDocument/2006/relationships/customXml" Target="../ink/ink7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733" y="1828800"/>
            <a:ext cx="8148955" cy="145873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Wireless Networks, </a:t>
            </a:r>
            <a:r>
              <a:rPr lang="en-US" sz="2800" dirty="0" err="1">
                <a:latin typeface="Calibri"/>
                <a:cs typeface="Calibri"/>
              </a:rPr>
              <a:t>WiFi</a:t>
            </a:r>
            <a:r>
              <a:rPr lang="en-US" sz="2800" dirty="0">
                <a:latin typeface="Calibri"/>
                <a:cs typeface="Calibri"/>
              </a:rPr>
              <a:t>, Cellular Networks (4G/5G)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4B65D-72D3-BC98-3FD6-1C23D812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71600"/>
            <a:ext cx="9252823" cy="3573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D4B1A-5E7D-0A0F-5C21-E7AFEDE2D682}"/>
              </a:ext>
            </a:extLst>
          </p:cNvPr>
          <p:cNvSpPr txBox="1"/>
          <p:nvPr/>
        </p:nvSpPr>
        <p:spPr>
          <a:xfrm>
            <a:off x="1676400" y="426720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(ad hoc)</a:t>
            </a:r>
          </a:p>
        </p:txBody>
      </p:sp>
    </p:spTree>
    <p:extLst>
      <p:ext uri="{BB962C8B-B14F-4D97-AF65-F5344CB8AC3E}">
        <p14:creationId xmlns:p14="http://schemas.microsoft.com/office/powerpoint/2010/main" val="2941026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Link Characteristics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DA054-4F4F-A835-F0CE-7D9EF8007784}"/>
              </a:ext>
            </a:extLst>
          </p:cNvPr>
          <p:cNvSpPr txBox="1"/>
          <p:nvPr/>
        </p:nvSpPr>
        <p:spPr>
          <a:xfrm>
            <a:off x="228600" y="685800"/>
            <a:ext cx="10591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Important differences from wired link…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Decreased signal strength</a:t>
            </a:r>
            <a:r>
              <a:rPr lang="en-US" dirty="0"/>
              <a:t>: radio signal attenuates as it propagates through matter (path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Interference from other sources</a:t>
            </a:r>
            <a:r>
              <a:rPr lang="en-US" dirty="0"/>
              <a:t>: wireless network frequencies (such as 2.4 </a:t>
            </a:r>
            <a:r>
              <a:rPr lang="en-US" dirty="0" err="1"/>
              <a:t>ghz</a:t>
            </a:r>
            <a:r>
              <a:rPr lang="en-US" dirty="0"/>
              <a:t>) shared by many devices will cause interferences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Multipath propagation</a:t>
            </a:r>
            <a:r>
              <a:rPr lang="en-US" dirty="0"/>
              <a:t>: radio signal reflects off objects ground, arriving at destination at slightly different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makes wireless link communication much more challenging, compared to wired links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306A3-F29A-E72E-A5CE-37FF242E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7" y="4309080"/>
            <a:ext cx="5006385" cy="1863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D89E64-AB72-C884-07BE-80DFBD2B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157722"/>
            <a:ext cx="4418920" cy="22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8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Link Characteristics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0D3A6-4108-ED47-0356-672B198328B6}"/>
              </a:ext>
            </a:extLst>
          </p:cNvPr>
          <p:cNvSpPr txBox="1"/>
          <p:nvPr/>
        </p:nvSpPr>
        <p:spPr>
          <a:xfrm>
            <a:off x="381000" y="914400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links have a threshold value they must operate over</a:t>
            </a:r>
          </a:p>
          <a:p>
            <a:r>
              <a:rPr lang="en-US" dirty="0">
                <a:sym typeface="Wingdings" panose="05000000000000000000" pitchFamily="2" charset="2"/>
              </a:rPr>
              <a:t> If the wireless link does not meet this threshold, then a receiver cannot extract signal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EA1C8-66C2-A2AA-E771-06AF86E6663D}"/>
              </a:ext>
            </a:extLst>
          </p:cNvPr>
          <p:cNvSpPr txBox="1"/>
          <p:nvPr/>
        </p:nvSpPr>
        <p:spPr>
          <a:xfrm>
            <a:off x="381000" y="1752600"/>
            <a:ext cx="66928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SNR: signal-to-noise ratio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Larger SNR – easier to extract signal from noise (good thing)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BER: Bit Error Rate</a:t>
            </a:r>
          </a:p>
          <a:p>
            <a:r>
              <a:rPr lang="en-US" dirty="0">
                <a:sym typeface="Wingdings" panose="05000000000000000000" pitchFamily="2" charset="2"/>
              </a:rPr>
              <a:t> Large BER – data is corrupted more frequently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E25A7-1039-E5B8-13E4-D8C091D7ED50}"/>
              </a:ext>
            </a:extLst>
          </p:cNvPr>
          <p:cNvSpPr txBox="1"/>
          <p:nvPr/>
        </p:nvSpPr>
        <p:spPr>
          <a:xfrm>
            <a:off x="381000" y="37338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SNR vs BER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Given physical layer</a:t>
            </a:r>
            <a:r>
              <a:rPr lang="en-US" dirty="0"/>
              <a:t>: increase power </a:t>
            </a:r>
            <a:r>
              <a:rPr lang="en-US" dirty="0">
                <a:sym typeface="Wingdings" panose="05000000000000000000" pitchFamily="2" charset="2"/>
              </a:rPr>
              <a:t> increase SNR  decrease 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ym typeface="Wingdings" panose="05000000000000000000" pitchFamily="2" charset="2"/>
              </a:rPr>
              <a:t>Given SNR</a:t>
            </a:r>
            <a:r>
              <a:rPr lang="en-US" dirty="0">
                <a:sym typeface="Wingdings" panose="05000000000000000000" pitchFamily="2" charset="2"/>
              </a:rPr>
              <a:t>: choose physical layer that meets BER requirement, giving highest throughput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3D1B9-2149-922D-6C18-CDBC8D72B4D1}"/>
              </a:ext>
            </a:extLst>
          </p:cNvPr>
          <p:cNvSpPr txBox="1"/>
          <p:nvPr/>
        </p:nvSpPr>
        <p:spPr>
          <a:xfrm>
            <a:off x="990600" y="5765125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Some BER is acceptable… remember that we do always have error checking happening at link layer/transport layer</a:t>
            </a: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C95E1380-B335-EB87-3275-D298FC0AE201}"/>
              </a:ext>
            </a:extLst>
          </p:cNvPr>
          <p:cNvSpPr>
            <a:spLocks/>
          </p:cNvSpPr>
          <p:nvPr/>
        </p:nvSpPr>
        <p:spPr bwMode="auto">
          <a:xfrm>
            <a:off x="8178600" y="2019300"/>
            <a:ext cx="609600" cy="2527300"/>
          </a:xfrm>
          <a:custGeom>
            <a:avLst/>
            <a:gdLst>
              <a:gd name="T0" fmla="*/ 0 w 384"/>
              <a:gd name="T1" fmla="*/ 0 h 1592"/>
              <a:gd name="T2" fmla="*/ 2147483647 w 384"/>
              <a:gd name="T3" fmla="*/ 2147483647 h 1592"/>
              <a:gd name="T4" fmla="*/ 2147483647 w 384"/>
              <a:gd name="T5" fmla="*/ 2147483647 h 1592"/>
              <a:gd name="T6" fmla="*/ 2147483647 w 384"/>
              <a:gd name="T7" fmla="*/ 2147483647 h 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005617-A4F3-9DB0-48AA-F5119CAE032B}"/>
              </a:ext>
            </a:extLst>
          </p:cNvPr>
          <p:cNvSpPr>
            <a:spLocks/>
          </p:cNvSpPr>
          <p:nvPr/>
        </p:nvSpPr>
        <p:spPr bwMode="auto">
          <a:xfrm>
            <a:off x="8826300" y="1689100"/>
            <a:ext cx="685800" cy="2857500"/>
          </a:xfrm>
          <a:custGeom>
            <a:avLst/>
            <a:gdLst>
              <a:gd name="T0" fmla="*/ 0 w 432"/>
              <a:gd name="T1" fmla="*/ 0 h 1800"/>
              <a:gd name="T2" fmla="*/ 2147483647 w 432"/>
              <a:gd name="T3" fmla="*/ 2147483647 h 1800"/>
              <a:gd name="T4" fmla="*/ 2147483647 w 432"/>
              <a:gd name="T5" fmla="*/ 2147483647 h 1800"/>
              <a:gd name="T6" fmla="*/ 2147483647 w 432"/>
              <a:gd name="T7" fmla="*/ 2147483647 h 1800"/>
              <a:gd name="T8" fmla="*/ 2147483647 w 432"/>
              <a:gd name="T9" fmla="*/ 2147483647 h 1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D64F1C4-9858-9279-6D8B-9F5B736CBD6D}"/>
              </a:ext>
            </a:extLst>
          </p:cNvPr>
          <p:cNvSpPr>
            <a:spLocks/>
          </p:cNvSpPr>
          <p:nvPr/>
        </p:nvSpPr>
        <p:spPr bwMode="auto">
          <a:xfrm>
            <a:off x="9740700" y="1689100"/>
            <a:ext cx="647700" cy="2844800"/>
          </a:xfrm>
          <a:custGeom>
            <a:avLst/>
            <a:gdLst>
              <a:gd name="T0" fmla="*/ 0 w 408"/>
              <a:gd name="T1" fmla="*/ 0 h 1792"/>
              <a:gd name="T2" fmla="*/ 2147483647 w 408"/>
              <a:gd name="T3" fmla="*/ 2147483647 h 1792"/>
              <a:gd name="T4" fmla="*/ 2147483647 w 408"/>
              <a:gd name="T5" fmla="*/ 2147483647 h 1792"/>
              <a:gd name="T6" fmla="*/ 2147483647 w 408"/>
              <a:gd name="T7" fmla="*/ 2147483647 h 1792"/>
              <a:gd name="T8" fmla="*/ 2147483647 w 408"/>
              <a:gd name="T9" fmla="*/ 2147483647 h 1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353E3-6025-798A-AD04-D90D32D81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663" y="1676400"/>
            <a:ext cx="2862262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0107C4B6-BD69-33E1-557C-6186230CBF0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0663" y="2170113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CEBDF004-47B0-5308-7718-DD1A1F2EC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0188" y="263683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C5641033-B2FD-A52B-B6E2-6C2D39C51E4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713" y="3117850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871EBEB4-3F7B-B997-C2B6-0352CD145DC0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9238" y="3584575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Line 12">
            <a:extLst>
              <a:ext uri="{FF2B5EF4-FFF2-40B4-BE49-F238E27FC236}">
                <a16:creationId xmlns:a16="http://schemas.microsoft.com/office/drawing/2014/main" id="{1EB4651A-F146-4201-1D59-2A13C185EE5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8763" y="406558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Line 13">
            <a:extLst>
              <a:ext uri="{FF2B5EF4-FFF2-40B4-BE49-F238E27FC236}">
                <a16:creationId xmlns:a16="http://schemas.microsoft.com/office/drawing/2014/main" id="{C93C34CC-B879-7A34-58A0-391A6AD2D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9963" y="167640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14">
            <a:extLst>
              <a:ext uri="{FF2B5EF4-FFF2-40B4-BE49-F238E27FC236}">
                <a16:creationId xmlns:a16="http://schemas.microsoft.com/office/drawing/2014/main" id="{132E1E2D-EC3F-349F-3D52-9D761610C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6400" y="1693863"/>
            <a:ext cx="0" cy="287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EEF63A37-6E3E-4949-D15C-3F1EBCB112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2838" y="168275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27CE8184-B13E-9E12-4CEF-F7A8E73FE8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638" y="4532313"/>
            <a:ext cx="3524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AF63E393-0A1B-BF79-1037-8FC1361B3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663" y="453390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20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600271AC-A985-E14C-AC2B-37B18A0A1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1225" y="4537075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30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C31EC014-C9E8-CF6E-E073-B5DCF6A5E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3538" y="454025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40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7" name="Line 20">
            <a:extLst>
              <a:ext uri="{FF2B5EF4-FFF2-40B4-BE49-F238E27FC236}">
                <a16:creationId xmlns:a16="http://schemas.microsoft.com/office/drawing/2014/main" id="{7DF77746-63BC-67EF-B362-FB8CD433A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6203950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8" name="Line 21">
            <a:extLst>
              <a:ext uri="{FF2B5EF4-FFF2-40B4-BE49-F238E27FC236}">
                <a16:creationId xmlns:a16="http://schemas.microsoft.com/office/drawing/2014/main" id="{EFAA268E-53E8-4BD2-B471-DCD464413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581025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D30E94CA-7B83-79F5-6230-396C03B3B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163" y="5391150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0" name="Text Box 23">
            <a:extLst>
              <a:ext uri="{FF2B5EF4-FFF2-40B4-BE49-F238E27FC236}">
                <a16:creationId xmlns:a16="http://schemas.microsoft.com/office/drawing/2014/main" id="{E69E9777-341F-3657-DAC2-8F9554D9A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625" y="5257800"/>
            <a:ext cx="163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QAM256 (8 Mbps)</a:t>
            </a:r>
          </a:p>
        </p:txBody>
      </p:sp>
      <p:sp>
        <p:nvSpPr>
          <p:cNvPr id="31" name="Text Box 24">
            <a:extLst>
              <a:ext uri="{FF2B5EF4-FFF2-40B4-BE49-F238E27FC236}">
                <a16:creationId xmlns:a16="http://schemas.microsoft.com/office/drawing/2014/main" id="{82355F58-EAD2-C1D4-CFCC-6C9F94BA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3925" y="5649913"/>
            <a:ext cx="153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QAM16 (4 Mbps)</a:t>
            </a:r>
          </a:p>
        </p:txBody>
      </p:sp>
      <p:sp>
        <p:nvSpPr>
          <p:cNvPr id="32" name="Text Box 25">
            <a:extLst>
              <a:ext uri="{FF2B5EF4-FFF2-40B4-BE49-F238E27FC236}">
                <a16:creationId xmlns:a16="http://schemas.microsoft.com/office/drawing/2014/main" id="{1DED88DC-1C04-C5B3-BC29-2D404F880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9800" y="6056313"/>
            <a:ext cx="1408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BPSK (1 Mbps)</a:t>
            </a:r>
          </a:p>
        </p:txBody>
      </p:sp>
      <p:sp>
        <p:nvSpPr>
          <p:cNvPr id="33" name="Text Box 26">
            <a:extLst>
              <a:ext uri="{FF2B5EF4-FFF2-40B4-BE49-F238E27FC236}">
                <a16:creationId xmlns:a16="http://schemas.microsoft.com/office/drawing/2014/main" id="{CBDCACB9-1E91-F9CA-0F34-3A908DE0C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625" y="473233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SNR(dB)</a:t>
            </a:r>
          </a:p>
        </p:txBody>
      </p:sp>
      <p:sp>
        <p:nvSpPr>
          <p:cNvPr id="34" name="Text Box 27">
            <a:extLst>
              <a:ext uri="{FF2B5EF4-FFF2-40B4-BE49-F238E27FC236}">
                <a16:creationId xmlns:a16="http://schemas.microsoft.com/office/drawing/2014/main" id="{92C59C97-FC2D-E3FA-D1EB-CC425DD99D3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331669" y="3005931"/>
            <a:ext cx="4841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Gill Sans MT" charset="0"/>
                <a:cs typeface="+mn-cs"/>
              </a:rPr>
              <a:t>BER</a:t>
            </a: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CDBBF871-468A-CC42-26B0-45327216D3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313" y="1539875"/>
            <a:ext cx="4429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-1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33D24C52-5066-D731-FD51-15E126E6F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2020888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-2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256C7687-6F9B-4854-6624-1D6538729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838" y="248761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-3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E1784D67-D39D-6030-755A-BB83EBF93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342106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-5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7300D79D-0DC9-B1B7-0225-438448088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125" y="39020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-6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C1ED793E-9AFF-17AD-594F-37330A097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600" y="43973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-7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:a16="http://schemas.microsoft.com/office/drawing/2014/main" id="{DDE1709E-37F4-4820-C541-E0B017BC1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900" y="2976563"/>
            <a:ext cx="4429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-4</a:t>
            </a:r>
          </a:p>
        </p:txBody>
      </p:sp>
    </p:spTree>
    <p:extLst>
      <p:ext uri="{BB962C8B-B14F-4D97-AF65-F5344CB8AC3E}">
        <p14:creationId xmlns:p14="http://schemas.microsoft.com/office/powerpoint/2010/main" val="284219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Shared Broadcast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7D0E-3B67-9B95-41D2-D39954541B2C}"/>
              </a:ext>
            </a:extLst>
          </p:cNvPr>
          <p:cNvSpPr txBox="1"/>
          <p:nvPr/>
        </p:nvSpPr>
        <p:spPr>
          <a:xfrm>
            <a:off x="609600" y="990600"/>
            <a:ext cx="7517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wireless networks are sharing a medium/frequency, we need mechanisms for </a:t>
            </a:r>
            <a:r>
              <a:rPr lang="en-US" b="1" dirty="0"/>
              <a:t>sharing bandwidth</a:t>
            </a:r>
            <a:r>
              <a:rPr lang="en-US" dirty="0"/>
              <a:t> so that collisions don’t occur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8D3F-3879-3BA6-BF33-C74480570062}"/>
              </a:ext>
            </a:extLst>
          </p:cNvPr>
          <p:cNvSpPr txBox="1"/>
          <p:nvPr/>
        </p:nvSpPr>
        <p:spPr>
          <a:xfrm>
            <a:off x="685800" y="2590800"/>
            <a:ext cx="55579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link layer we have three types</a:t>
            </a:r>
          </a:p>
          <a:p>
            <a:r>
              <a:rPr lang="en-US" sz="2000" b="1" dirty="0"/>
              <a:t> 1. TDMA</a:t>
            </a:r>
            <a:r>
              <a:rPr lang="en-US" sz="2000" dirty="0"/>
              <a:t> (Time division Multiple Access)</a:t>
            </a:r>
          </a:p>
          <a:p>
            <a:r>
              <a:rPr lang="en-US" sz="2000" b="1" dirty="0"/>
              <a:t> 2. FDMA</a:t>
            </a:r>
            <a:r>
              <a:rPr lang="en-US" sz="2000" dirty="0"/>
              <a:t> (Frequency Division Multiple Access)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b="1" dirty="0"/>
              <a:t>3. CDMA </a:t>
            </a:r>
            <a:r>
              <a:rPr lang="en-US" sz="2000" dirty="0"/>
              <a:t>(Code Division Multiple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09D57FBF-D3D5-1C26-9A75-8D8BAD29D8B5}"/>
              </a:ext>
            </a:extLst>
          </p:cNvPr>
          <p:cNvSpPr/>
          <p:nvPr/>
        </p:nvSpPr>
        <p:spPr>
          <a:xfrm>
            <a:off x="6324600" y="2627755"/>
            <a:ext cx="3048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37D5267D-6067-55C8-1E1E-04A6F6033D3B}"/>
              </a:ext>
            </a:extLst>
          </p:cNvPr>
          <p:cNvSpPr/>
          <p:nvPr/>
        </p:nvSpPr>
        <p:spPr>
          <a:xfrm>
            <a:off x="6338009" y="3810000"/>
            <a:ext cx="304800" cy="304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FBBF15-A6EA-C27B-2295-5FFC3E8C8269}"/>
              </a:ext>
            </a:extLst>
          </p:cNvPr>
          <p:cNvSpPr txBox="1"/>
          <p:nvPr/>
        </p:nvSpPr>
        <p:spPr>
          <a:xfrm>
            <a:off x="6652947" y="29718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Wired Networks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23BB7A-9009-51DC-A810-A660CF245E57}"/>
              </a:ext>
            </a:extLst>
          </p:cNvPr>
          <p:cNvSpPr txBox="1"/>
          <p:nvPr/>
        </p:nvSpPr>
        <p:spPr>
          <a:xfrm>
            <a:off x="6652946" y="377762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Networks</a:t>
            </a:r>
          </a:p>
        </p:txBody>
      </p:sp>
    </p:spTree>
    <p:extLst>
      <p:ext uri="{BB962C8B-B14F-4D97-AF65-F5344CB8AC3E}">
        <p14:creationId xmlns:p14="http://schemas.microsoft.com/office/powerpoint/2010/main" val="326537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278CE-6EA3-3D0C-072C-A078060856B8}"/>
              </a:ext>
            </a:extLst>
          </p:cNvPr>
          <p:cNvSpPr txBox="1"/>
          <p:nvPr/>
        </p:nvSpPr>
        <p:spPr>
          <a:xfrm>
            <a:off x="762000" y="1537156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CDMA protocol, each bit being sent is encoded by multiplying the bit by a signal (the code)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B6D56-D8EA-7AE7-3C62-A34EBD41987E}"/>
              </a:ext>
            </a:extLst>
          </p:cNvPr>
          <p:cNvSpPr txBox="1"/>
          <p:nvPr/>
        </p:nvSpPr>
        <p:spPr>
          <a:xfrm>
            <a:off x="762000" y="914400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users transmit on the same frequency, but are assigned a unique code (chipping sequence)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3C026-348D-9679-515A-39009C869887}"/>
              </a:ext>
            </a:extLst>
          </p:cNvPr>
          <p:cNvSpPr txBox="1"/>
          <p:nvPr/>
        </p:nvSpPr>
        <p:spPr>
          <a:xfrm>
            <a:off x="762000" y="205740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Encoding</a:t>
            </a:r>
            <a:r>
              <a:rPr lang="en-US" dirty="0"/>
              <a:t>: inner product: (original data) * (chipping sequence)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Decoding</a:t>
            </a:r>
            <a:r>
              <a:rPr lang="en-US" dirty="0"/>
              <a:t>: summed inner-product: (encoded data) * (chipping sequence)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EE2ED85E-7127-0603-4085-B73361F5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9438625" cy="23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0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  <p:pic>
        <p:nvPicPr>
          <p:cNvPr id="301" name="Picture 300">
            <a:extLst>
              <a:ext uri="{FF2B5EF4-FFF2-40B4-BE49-F238E27FC236}">
                <a16:creationId xmlns:a16="http://schemas.microsoft.com/office/drawing/2014/main" id="{EE2ED85E-7127-0603-4085-B73361F5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9438625" cy="2375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0B14F-1624-E270-5AB4-71D11FD91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8" y="3544837"/>
            <a:ext cx="9006883" cy="2661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001A0E5-B761-A2A1-6AC1-87CD2C2D3EA2}"/>
                  </a:ext>
                </a:extLst>
              </p14:cNvPr>
              <p14:cNvContentPartPr/>
              <p14:nvPr/>
            </p14:nvContentPartPr>
            <p14:xfrm>
              <a:off x="2096854" y="3215294"/>
              <a:ext cx="7237440" cy="175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001A0E5-B761-A2A1-6AC1-87CD2C2D3E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9214" y="3197654"/>
                <a:ext cx="7273080" cy="17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951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F9591D-18AB-2D4D-BA6E-81F5258D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68178"/>
            <a:ext cx="9982200" cy="55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802.11 (</a:t>
            </a:r>
            <a:r>
              <a:rPr lang="en-US" sz="2000" b="1" dirty="0" err="1"/>
              <a:t>Wifi</a:t>
            </a:r>
            <a:r>
              <a:rPr lang="en-US" sz="2000" b="1" dirty="0"/>
              <a:t>) (Wireless LANs)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5C175-7BE5-8C2F-0D76-8F642445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5334000" cy="2894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54A67-8A92-7A86-F06B-E5EF53992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763615"/>
            <a:ext cx="5443912" cy="4090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EEC683-02DA-3594-B7CC-9B4A4D76CB62}"/>
              </a:ext>
            </a:extLst>
          </p:cNvPr>
          <p:cNvSpPr txBox="1"/>
          <p:nvPr/>
        </p:nvSpPr>
        <p:spPr>
          <a:xfrm>
            <a:off x="457200" y="4191000"/>
            <a:ext cx="647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802.11 architecture consists of a </a:t>
            </a:r>
            <a:r>
              <a:rPr lang="en-US" sz="2000" b="1" dirty="0"/>
              <a:t>basic service set (BSS). </a:t>
            </a:r>
            <a:r>
              <a:rPr lang="en-US" sz="2000" dirty="0"/>
              <a:t>A BSS contains one or more </a:t>
            </a:r>
            <a:r>
              <a:rPr lang="en-US" sz="2000" b="1" dirty="0"/>
              <a:t>wireless stations </a:t>
            </a:r>
            <a:r>
              <a:rPr lang="en-US" sz="2000" dirty="0"/>
              <a:t>and an </a:t>
            </a:r>
            <a:r>
              <a:rPr lang="en-US" sz="2000" b="1" dirty="0"/>
              <a:t>access point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D6AB6-733D-6215-118B-235259DC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76200"/>
            <a:ext cx="938446" cy="10188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B3D060-5604-BCD3-8D0C-504BF8461DA2}"/>
              </a:ext>
            </a:extLst>
          </p:cNvPr>
          <p:cNvSpPr txBox="1"/>
          <p:nvPr/>
        </p:nvSpPr>
        <p:spPr>
          <a:xfrm>
            <a:off x="8382000" y="354778"/>
            <a:ext cx="221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We could also have an 802.11 ad hoc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79D74-CADC-8537-B319-047045273741}"/>
              </a:ext>
            </a:extLst>
          </p:cNvPr>
          <p:cNvSpPr txBox="1"/>
          <p:nvPr/>
        </p:nvSpPr>
        <p:spPr>
          <a:xfrm>
            <a:off x="533400" y="5588554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Identified by </a:t>
            </a:r>
            <a:r>
              <a:rPr lang="en-US" b="1" dirty="0"/>
              <a:t>Service Set Identifier (SSID)</a:t>
            </a:r>
          </a:p>
        </p:txBody>
      </p:sp>
    </p:spTree>
    <p:extLst>
      <p:ext uri="{BB962C8B-B14F-4D97-AF65-F5344CB8AC3E}">
        <p14:creationId xmlns:p14="http://schemas.microsoft.com/office/powerpoint/2010/main" val="21672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802.11 (</a:t>
            </a:r>
            <a:r>
              <a:rPr lang="en-US" sz="2000" b="1" dirty="0" err="1"/>
              <a:t>Wifi</a:t>
            </a:r>
            <a:r>
              <a:rPr lang="en-US" sz="2000" b="1" dirty="0"/>
              <a:t>) (Wireless LANs)</a:t>
            </a:r>
            <a:endParaRPr lang="en-US" sz="20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AFDC62-F80A-9628-E7D0-F950B7C514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7772400" cy="4653582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3200" dirty="0">
                <a:latin typeface="Gill Sans MT" charset="0"/>
                <a:cs typeface="+mn-cs"/>
              </a:rPr>
              <a:t>802.11b: 2.4GHz-2.485GHz spectrum divided into 11 channels at different frequencies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AP admin chooses frequency for AP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interference possible: channel can be same as that chosen by neighboring AP!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Gill Sans MT" charset="0"/>
                <a:cs typeface="+mn-cs"/>
              </a:rPr>
              <a:t>host: must </a:t>
            </a:r>
            <a:r>
              <a:rPr lang="en-US" sz="2400" b="1" i="1" dirty="0">
                <a:solidFill>
                  <a:srgbClr val="C00000"/>
                </a:solidFill>
                <a:latin typeface="Gill Sans MT" charset="0"/>
                <a:cs typeface="+mn-cs"/>
              </a:rPr>
              <a:t>associate</a:t>
            </a:r>
            <a:r>
              <a:rPr lang="en-US" sz="240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with an AP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scans channels, listening for </a:t>
            </a:r>
            <a:r>
              <a:rPr lang="en-US" sz="2400" b="1" i="1" dirty="0">
                <a:latin typeface="Gill Sans MT" charset="0"/>
              </a:rPr>
              <a:t>beacon frames</a:t>
            </a:r>
            <a:r>
              <a:rPr lang="en-US" sz="2400" b="1" dirty="0">
                <a:latin typeface="Gill Sans MT" charset="0"/>
              </a:rPr>
              <a:t> </a:t>
            </a:r>
            <a:r>
              <a:rPr lang="en-US" sz="2400" dirty="0">
                <a:latin typeface="Gill Sans MT" charset="0"/>
              </a:rPr>
              <a:t>containing AP</a:t>
            </a:r>
            <a:r>
              <a:rPr lang="ja-JP" altLang="en-US" sz="2400" dirty="0">
                <a:latin typeface="Gill Sans MT" charset="0"/>
              </a:rPr>
              <a:t>’</a:t>
            </a:r>
            <a:r>
              <a:rPr lang="en-US" sz="2400" dirty="0">
                <a:latin typeface="Gill Sans MT" charset="0"/>
              </a:rPr>
              <a:t>s name (</a:t>
            </a:r>
            <a:r>
              <a:rPr lang="en-US" sz="2400" b="1" dirty="0">
                <a:latin typeface="Gill Sans MT" charset="0"/>
              </a:rPr>
              <a:t>SSID</a:t>
            </a:r>
            <a:r>
              <a:rPr lang="en-US" sz="2400" dirty="0">
                <a:latin typeface="Gill Sans MT" charset="0"/>
              </a:rPr>
              <a:t>) and MAC address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selects AP to associate with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may perform authentication [Chapter 8]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</a:rPr>
              <a:t>will typically run DHCP to get IP address in AP</a:t>
            </a:r>
            <a:r>
              <a:rPr lang="ja-JP" altLang="en-US" sz="2400" dirty="0">
                <a:latin typeface="Gill Sans MT" charset="0"/>
              </a:rPr>
              <a:t>’</a:t>
            </a:r>
            <a:r>
              <a:rPr lang="en-US" sz="2400" dirty="0">
                <a:latin typeface="Gill Sans MT" charset="0"/>
              </a:rPr>
              <a:t>s subnet</a:t>
            </a:r>
          </a:p>
          <a:p>
            <a:pPr>
              <a:lnSpc>
                <a:spcPct val="90000"/>
              </a:lnSpc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32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37128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802.11 (</a:t>
            </a:r>
            <a:r>
              <a:rPr lang="en-US" sz="2000" b="1" dirty="0" err="1"/>
              <a:t>Wifi</a:t>
            </a:r>
            <a:r>
              <a:rPr lang="en-US" sz="2000" b="1" dirty="0"/>
              <a:t>) (Wireless LANs)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FDDA5-365A-7393-D462-8C7A4216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5" y="1143000"/>
            <a:ext cx="11702730" cy="44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1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6347460" cy="19268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dirty="0">
                <a:latin typeface="Arial"/>
                <a:cs typeface="Arial"/>
              </a:rPr>
              <a:t>PA3 Due Friday @ 11:59 PM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b="1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HW4 Posted, due Friday December 9</a:t>
            </a:r>
            <a:r>
              <a:rPr lang="en-US" sz="2000" spc="-15" baseline="30000" dirty="0">
                <a:latin typeface="Arial"/>
                <a:cs typeface="Arial"/>
              </a:rPr>
              <a:t>th</a:t>
            </a:r>
            <a:r>
              <a:rPr lang="en-US" sz="2000" spc="-15" dirty="0">
                <a:latin typeface="Arial"/>
                <a:cs typeface="Arial"/>
              </a:rPr>
              <a:t> @ 11:59 PM 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Final Exam Study Guide Posted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Establishing Connectivity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55D393-5851-94F7-8DAC-96719856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8"/>
          <a:stretch/>
        </p:blipFill>
        <p:spPr>
          <a:xfrm>
            <a:off x="609600" y="681663"/>
            <a:ext cx="10999094" cy="5117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53611-969E-A622-575A-0EFFD26549BB}"/>
              </a:ext>
            </a:extLst>
          </p:cNvPr>
          <p:cNvSpPr/>
          <p:nvPr/>
        </p:nvSpPr>
        <p:spPr>
          <a:xfrm>
            <a:off x="3429000" y="5684386"/>
            <a:ext cx="6858000" cy="63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 devices will be allowed to join the network typically after authentication (password, username/password, MAC address, Captcha)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1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Collision Detection/Avoidance in 802.11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D37D0-6E6D-622C-81A0-196BD5364690}"/>
              </a:ext>
            </a:extLst>
          </p:cNvPr>
          <p:cNvSpPr txBox="1"/>
          <p:nvPr/>
        </p:nvSpPr>
        <p:spPr>
          <a:xfrm>
            <a:off x="609600" y="1066800"/>
            <a:ext cx="874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(wired) ethernet, we had MAC protocols that would listen on a channel, and only transmit if the channel was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Requires the ability to </a:t>
            </a:r>
            <a:r>
              <a:rPr lang="en-US" b="1" dirty="0">
                <a:sym typeface="Wingdings" panose="05000000000000000000" pitchFamily="2" charset="2"/>
              </a:rPr>
              <a:t>listen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transmit</a:t>
            </a:r>
            <a:r>
              <a:rPr lang="en-US" dirty="0">
                <a:sym typeface="Wingdings" panose="05000000000000000000" pitchFamily="2" charset="2"/>
              </a:rPr>
              <a:t> at the same time (full-duplex)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0E799-9F70-25ED-3609-F8C70789143F}"/>
              </a:ext>
            </a:extLst>
          </p:cNvPr>
          <p:cNvSpPr txBox="1"/>
          <p:nvPr/>
        </p:nvSpPr>
        <p:spPr>
          <a:xfrm>
            <a:off x="552675" y="3232872"/>
            <a:ext cx="41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5A332-5AB2-2306-EF9C-1BF8BFFA6112}"/>
              </a:ext>
            </a:extLst>
          </p:cNvPr>
          <p:cNvSpPr txBox="1"/>
          <p:nvPr/>
        </p:nvSpPr>
        <p:spPr>
          <a:xfrm>
            <a:off x="533400" y="2470907"/>
            <a:ext cx="1007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WiFi</a:t>
            </a:r>
            <a:r>
              <a:rPr lang="en-US" dirty="0"/>
              <a:t> begins to transmit a frame, it transmits the frame in its entirety; there is no going back</a:t>
            </a:r>
          </a:p>
        </p:txBody>
      </p:sp>
      <p:pic>
        <p:nvPicPr>
          <p:cNvPr id="1026" name="Picture 2" descr="Difference Between Half-Duplex vs Full-Duplex - Total Phase Blog">
            <a:extLst>
              <a:ext uri="{FF2B5EF4-FFF2-40B4-BE49-F238E27FC236}">
                <a16:creationId xmlns:a16="http://schemas.microsoft.com/office/drawing/2014/main" id="{48B866FB-A36B-9E8C-7F62-50539176D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11539"/>
          <a:stretch/>
        </p:blipFill>
        <p:spPr bwMode="auto">
          <a:xfrm>
            <a:off x="4953000" y="3048000"/>
            <a:ext cx="4953000" cy="33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Collision Detection/Avoidance in 802.11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0E799-9F70-25ED-3609-F8C70789143F}"/>
              </a:ext>
            </a:extLst>
          </p:cNvPr>
          <p:cNvSpPr txBox="1"/>
          <p:nvPr/>
        </p:nvSpPr>
        <p:spPr>
          <a:xfrm>
            <a:off x="457200" y="729603"/>
            <a:ext cx="1020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4813-A962-C05E-3BAA-B9748672051F}"/>
              </a:ext>
            </a:extLst>
          </p:cNvPr>
          <p:cNvSpPr txBox="1"/>
          <p:nvPr/>
        </p:nvSpPr>
        <p:spPr>
          <a:xfrm>
            <a:off x="457200" y="1273291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uses Carrier-Sense Multiple Access with Collision Avoidance </a:t>
            </a:r>
            <a:r>
              <a:rPr lang="en-US" b="1" dirty="0"/>
              <a:t>(CSMA/CA)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3118AF-6860-F5CF-0DDF-0D88404B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5" y="1850559"/>
            <a:ext cx="8305800" cy="4462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18A857-EC5F-695E-02B5-65E3D4ABEF59}"/>
              </a:ext>
            </a:extLst>
          </p:cNvPr>
          <p:cNvSpPr txBox="1"/>
          <p:nvPr/>
        </p:nvSpPr>
        <p:spPr>
          <a:xfrm>
            <a:off x="8701304" y="2438400"/>
            <a:ext cx="3128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Introduces ACKs at a link-layer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B636D-0F3D-7635-E5D0-2DE98EBF6152}"/>
              </a:ext>
            </a:extLst>
          </p:cNvPr>
          <p:cNvSpPr txBox="1"/>
          <p:nvPr/>
        </p:nvSpPr>
        <p:spPr>
          <a:xfrm>
            <a:off x="8839200" y="3657600"/>
            <a:ext cx="3128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Distributed Inter-frame Space (DIFS)</a:t>
            </a:r>
          </a:p>
          <a:p>
            <a:endParaRPr lang="en-US" b="1" dirty="0"/>
          </a:p>
          <a:p>
            <a:r>
              <a:rPr lang="en-US" b="1" dirty="0"/>
              <a:t>Short Inter-frame Spacing (SIFS)</a:t>
            </a:r>
          </a:p>
        </p:txBody>
      </p:sp>
    </p:spTree>
    <p:extLst>
      <p:ext uri="{BB962C8B-B14F-4D97-AF65-F5344CB8AC3E}">
        <p14:creationId xmlns:p14="http://schemas.microsoft.com/office/powerpoint/2010/main" val="191720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Collision Detection/Avoidance in 802.11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0E799-9F70-25ED-3609-F8C70789143F}"/>
              </a:ext>
            </a:extLst>
          </p:cNvPr>
          <p:cNvSpPr txBox="1"/>
          <p:nvPr/>
        </p:nvSpPr>
        <p:spPr>
          <a:xfrm>
            <a:off x="7935372" y="368447"/>
            <a:ext cx="425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4813-A962-C05E-3BAA-B9748672051F}"/>
              </a:ext>
            </a:extLst>
          </p:cNvPr>
          <p:cNvSpPr txBox="1"/>
          <p:nvPr/>
        </p:nvSpPr>
        <p:spPr>
          <a:xfrm>
            <a:off x="7935372" y="1299526"/>
            <a:ext cx="356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uses Carrier-Sense Multiple Access with Collision Avoidance </a:t>
            </a:r>
            <a:r>
              <a:rPr lang="en-US" b="1" dirty="0"/>
              <a:t>(CSMA/CA)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BA1B48-D294-F828-3B8B-DD62645B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03" y="457200"/>
            <a:ext cx="4358640" cy="5943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E55CA-B3E5-0D4D-FB5A-DDCC0B0FA1DA}"/>
              </a:ext>
            </a:extLst>
          </p:cNvPr>
          <p:cNvSpPr txBox="1"/>
          <p:nvPr/>
        </p:nvSpPr>
        <p:spPr>
          <a:xfrm>
            <a:off x="4419600" y="13716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sender first transmits a </a:t>
            </a:r>
            <a:r>
              <a:rPr lang="en-US" b="1" dirty="0"/>
              <a:t>request to send (</a:t>
            </a:r>
            <a:r>
              <a:rPr lang="en-US" b="1" dirty="0" err="1"/>
              <a:t>rts</a:t>
            </a:r>
            <a:r>
              <a:rPr lang="en-US" b="1" dirty="0"/>
              <a:t>) </a:t>
            </a:r>
            <a:r>
              <a:rPr lang="en-US" dirty="0"/>
              <a:t>frame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FD631-59B0-7A95-FC1D-1CEF41D2DF99}"/>
              </a:ext>
            </a:extLst>
          </p:cNvPr>
          <p:cNvSpPr txBox="1"/>
          <p:nvPr/>
        </p:nvSpPr>
        <p:spPr>
          <a:xfrm>
            <a:off x="4407976" y="249662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AP is free, then it will send back a </a:t>
            </a:r>
            <a:r>
              <a:rPr lang="en-US" b="1" dirty="0"/>
              <a:t>clear to send (</a:t>
            </a:r>
            <a:r>
              <a:rPr lang="en-US" b="1" dirty="0" err="1"/>
              <a:t>cts</a:t>
            </a:r>
            <a:r>
              <a:rPr lang="en-US" b="1" dirty="0"/>
              <a:t>)</a:t>
            </a:r>
            <a:r>
              <a:rPr lang="en-US" dirty="0"/>
              <a:t> packet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33C87-176D-2B7C-9644-8D5AD32CF02A}"/>
              </a:ext>
            </a:extLst>
          </p:cNvPr>
          <p:cNvSpPr txBox="1"/>
          <p:nvPr/>
        </p:nvSpPr>
        <p:spPr>
          <a:xfrm>
            <a:off x="4414434" y="3733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 denies access to all other nodes until the AP sends an 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D2408-6E53-3715-E689-458A5006EB5B}"/>
              </a:ext>
            </a:extLst>
          </p:cNvPr>
          <p:cNvSpPr txBox="1"/>
          <p:nvPr/>
        </p:nvSpPr>
        <p:spPr>
          <a:xfrm>
            <a:off x="4407976" y="5143096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Idea: Ask for permission, and reserve channel before transmitting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1ADE9-52E3-ED52-752C-FEEEEBF7716E}"/>
              </a:ext>
            </a:extLst>
          </p:cNvPr>
          <p:cNvSpPr txBox="1"/>
          <p:nvPr/>
        </p:nvSpPr>
        <p:spPr>
          <a:xfrm>
            <a:off x="9144000" y="511521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 nodes get the CTS/ACK, but they ignore it</a:t>
            </a:r>
          </a:p>
        </p:txBody>
      </p:sp>
    </p:spTree>
    <p:extLst>
      <p:ext uri="{BB962C8B-B14F-4D97-AF65-F5344CB8AC3E}">
        <p14:creationId xmlns:p14="http://schemas.microsoft.com/office/powerpoint/2010/main" val="55451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5027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Collision Detection/Avoidance in 802.11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0E799-9F70-25ED-3609-F8C70789143F}"/>
              </a:ext>
            </a:extLst>
          </p:cNvPr>
          <p:cNvSpPr txBox="1"/>
          <p:nvPr/>
        </p:nvSpPr>
        <p:spPr>
          <a:xfrm>
            <a:off x="7935372" y="368447"/>
            <a:ext cx="425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14813-A962-C05E-3BAA-B9748672051F}"/>
              </a:ext>
            </a:extLst>
          </p:cNvPr>
          <p:cNvSpPr txBox="1"/>
          <p:nvPr/>
        </p:nvSpPr>
        <p:spPr>
          <a:xfrm>
            <a:off x="7935372" y="1299526"/>
            <a:ext cx="3564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uses Carrier-Sense Multiple Access with Collision Avoidance </a:t>
            </a:r>
            <a:r>
              <a:rPr lang="en-US" b="1" dirty="0"/>
              <a:t>(CSMA/CA)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BA1B48-D294-F828-3B8B-DD62645B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03" y="457200"/>
            <a:ext cx="4358640" cy="5943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7E55CA-B3E5-0D4D-FB5A-DDCC0B0FA1DA}"/>
              </a:ext>
            </a:extLst>
          </p:cNvPr>
          <p:cNvSpPr txBox="1"/>
          <p:nvPr/>
        </p:nvSpPr>
        <p:spPr>
          <a:xfrm>
            <a:off x="4419600" y="13716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sender first transmits a </a:t>
            </a:r>
            <a:r>
              <a:rPr lang="en-US" b="1" dirty="0"/>
              <a:t>request to send (</a:t>
            </a:r>
            <a:r>
              <a:rPr lang="en-US" b="1" dirty="0" err="1"/>
              <a:t>rts</a:t>
            </a:r>
            <a:r>
              <a:rPr lang="en-US" b="1" dirty="0"/>
              <a:t>) </a:t>
            </a:r>
            <a:r>
              <a:rPr lang="en-US" dirty="0"/>
              <a:t>frame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FD631-59B0-7A95-FC1D-1CEF41D2DF99}"/>
              </a:ext>
            </a:extLst>
          </p:cNvPr>
          <p:cNvSpPr txBox="1"/>
          <p:nvPr/>
        </p:nvSpPr>
        <p:spPr>
          <a:xfrm>
            <a:off x="4407976" y="2496629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AP is free, then it will send back a </a:t>
            </a:r>
            <a:r>
              <a:rPr lang="en-US" b="1" dirty="0"/>
              <a:t>clear to send (</a:t>
            </a:r>
            <a:r>
              <a:rPr lang="en-US" b="1" dirty="0" err="1"/>
              <a:t>cts</a:t>
            </a:r>
            <a:r>
              <a:rPr lang="en-US" b="1" dirty="0"/>
              <a:t>)</a:t>
            </a:r>
            <a:r>
              <a:rPr lang="en-US" dirty="0"/>
              <a:t> packet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E33C87-176D-2B7C-9644-8D5AD32CF02A}"/>
              </a:ext>
            </a:extLst>
          </p:cNvPr>
          <p:cNvSpPr txBox="1"/>
          <p:nvPr/>
        </p:nvSpPr>
        <p:spPr>
          <a:xfrm>
            <a:off x="4414434" y="3733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AP denies access to all other nodes until the AP sends an 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D2408-6E53-3715-E689-458A5006EB5B}"/>
              </a:ext>
            </a:extLst>
          </p:cNvPr>
          <p:cNvSpPr txBox="1"/>
          <p:nvPr/>
        </p:nvSpPr>
        <p:spPr>
          <a:xfrm>
            <a:off x="4407976" y="5143096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Idea: Ask for permission, and reserve channel before transmitting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1ADE9-52E3-ED52-752C-FEEEEBF7716E}"/>
              </a:ext>
            </a:extLst>
          </p:cNvPr>
          <p:cNvSpPr txBox="1"/>
          <p:nvPr/>
        </p:nvSpPr>
        <p:spPr>
          <a:xfrm>
            <a:off x="9144000" y="511521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other nodes get the CTS/ACK, but they ignore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9197D-7F32-4469-4EB9-384113FDA848}"/>
              </a:ext>
            </a:extLst>
          </p:cNvPr>
          <p:cNvSpPr txBox="1"/>
          <p:nvPr/>
        </p:nvSpPr>
        <p:spPr>
          <a:xfrm>
            <a:off x="7374997" y="3401879"/>
            <a:ext cx="4805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https://wps.pearsoned.com/ecs_kurose_compnetw_6/216/55463/14198702.cw/index.html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11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WiFi</a:t>
            </a:r>
            <a:r>
              <a:rPr lang="en-US" sz="2000" b="1" dirty="0"/>
              <a:t> Frame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036E9A-9D2B-D4C1-F127-12FCE8EB5CA7}"/>
              </a:ext>
            </a:extLst>
          </p:cNvPr>
          <p:cNvSpPr/>
          <p:nvPr/>
        </p:nvSpPr>
        <p:spPr>
          <a:xfrm>
            <a:off x="381000" y="56918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7AAC57-0427-31BB-9A8C-20F69A6768F9}"/>
              </a:ext>
            </a:extLst>
          </p:cNvPr>
          <p:cNvSpPr/>
          <p:nvPr/>
        </p:nvSpPr>
        <p:spPr>
          <a:xfrm>
            <a:off x="685800" y="5486531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Once the AP gets the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frame, it can convert it to a ethernet frame and send it through the main internet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BB8FB-25F9-2ECE-22FC-BCEC14B7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7" y="914269"/>
            <a:ext cx="6930638" cy="2081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B4FDD-3C1D-D0F5-0906-8FBC31BAD849}"/>
              </a:ext>
            </a:extLst>
          </p:cNvPr>
          <p:cNvSpPr txBox="1"/>
          <p:nvPr/>
        </p:nvSpPr>
        <p:spPr>
          <a:xfrm>
            <a:off x="609600" y="3581749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WiFi</a:t>
            </a:r>
            <a:r>
              <a:rPr lang="en-US" dirty="0"/>
              <a:t> frame can fit </a:t>
            </a:r>
            <a:r>
              <a:rPr lang="en-US" b="1" dirty="0"/>
              <a:t>four</a:t>
            </a:r>
            <a:r>
              <a:rPr lang="en-US" dirty="0"/>
              <a:t> 6-byte MAC addresses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AC7F-9261-E853-1FB1-A674CFA93097}"/>
              </a:ext>
            </a:extLst>
          </p:cNvPr>
          <p:cNvGrpSpPr/>
          <p:nvPr/>
        </p:nvGrpSpPr>
        <p:grpSpPr>
          <a:xfrm>
            <a:off x="2661694" y="1766428"/>
            <a:ext cx="1976400" cy="27720"/>
            <a:chOff x="2661694" y="1766428"/>
            <a:chExt cx="1976400" cy="2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5C54D4-67D1-EE6C-1FFB-0A57149EA3B6}"/>
                    </a:ext>
                  </a:extLst>
                </p14:cNvPr>
                <p14:cNvContentPartPr/>
                <p14:nvPr/>
              </p14:nvContentPartPr>
              <p14:xfrm>
                <a:off x="2661694" y="1766428"/>
                <a:ext cx="648720" cy="2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5C54D4-67D1-EE6C-1FFB-0A57149EA3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43694" y="1748788"/>
                  <a:ext cx="684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32917-5574-D6DF-9F80-575B809665CA}"/>
                    </a:ext>
                  </a:extLst>
                </p14:cNvPr>
                <p14:cNvContentPartPr/>
                <p14:nvPr/>
              </p14:nvContentPartPr>
              <p14:xfrm>
                <a:off x="3362614" y="1774348"/>
                <a:ext cx="578160" cy="1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32917-5574-D6DF-9F80-575B809665C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4974" y="1756348"/>
                  <a:ext cx="613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143B43-540D-DEA3-11DA-A6044C3B357F}"/>
                    </a:ext>
                  </a:extLst>
                </p14:cNvPr>
                <p14:cNvContentPartPr/>
                <p14:nvPr/>
              </p14:nvContentPartPr>
              <p14:xfrm>
                <a:off x="4040854" y="1766428"/>
                <a:ext cx="597240" cy="12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143B43-540D-DEA3-11DA-A6044C3B35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23214" y="1748428"/>
                  <a:ext cx="63288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7368CC-4CF8-3397-32A5-B3A7FA2E2FE7}"/>
                  </a:ext>
                </a:extLst>
              </p14:cNvPr>
              <p14:cNvContentPartPr/>
              <p14:nvPr/>
            </p14:nvContentPartPr>
            <p14:xfrm>
              <a:off x="5366014" y="1762468"/>
              <a:ext cx="667080" cy="28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7368CC-4CF8-3397-32A5-B3A7FA2E2F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8374" y="1744828"/>
                <a:ext cx="7027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9B54EC-F300-0674-767E-5281663B4870}"/>
                  </a:ext>
                </a:extLst>
              </p14:cNvPr>
              <p14:cNvContentPartPr/>
              <p14:nvPr/>
            </p14:nvContentPartPr>
            <p14:xfrm>
              <a:off x="6799534" y="1762468"/>
              <a:ext cx="454680" cy="1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9B54EC-F300-0674-767E-5281663B48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1894" y="1744828"/>
                <a:ext cx="490320" cy="51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3CDA001-E038-E5D0-D6B7-C6CE70E3BD5D}"/>
              </a:ext>
            </a:extLst>
          </p:cNvPr>
          <p:cNvSpPr txBox="1"/>
          <p:nvPr/>
        </p:nvSpPr>
        <p:spPr>
          <a:xfrm>
            <a:off x="609600" y="4093385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the MAC address of the source host, destination host,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the AP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BEA5BAF-D1BC-1533-EA30-846E7AC2E9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7746" y="3124200"/>
            <a:ext cx="4267200" cy="31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3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DFC9C-CE0F-253C-63E3-B760D72DC97A}"/>
              </a:ext>
            </a:extLst>
          </p:cNvPr>
          <p:cNvSpPr txBox="1"/>
          <p:nvPr/>
        </p:nvSpPr>
        <p:spPr>
          <a:xfrm>
            <a:off x="76200" y="76200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WiFi</a:t>
            </a:r>
            <a:r>
              <a:rPr lang="en-US" sz="2000" b="1" dirty="0"/>
              <a:t> Mobility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82776-ADD4-52FC-86B4-FCAC0102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4268531" cy="296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CD17B-F2A0-164D-114F-F24F192DF68E}"/>
              </a:ext>
            </a:extLst>
          </p:cNvPr>
          <p:cNvSpPr txBox="1"/>
          <p:nvPr/>
        </p:nvSpPr>
        <p:spPr>
          <a:xfrm>
            <a:off x="6172200" y="1600200"/>
            <a:ext cx="3870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device is moving, it may be moving in and out of </a:t>
            </a:r>
            <a:r>
              <a:rPr lang="en-US" dirty="0" err="1"/>
              <a:t>WiFi</a:t>
            </a:r>
            <a:r>
              <a:rPr lang="en-US" dirty="0"/>
              <a:t>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1A7247-30D1-C2A1-1D02-20A911EE3155}"/>
              </a:ext>
            </a:extLst>
          </p:cNvPr>
          <p:cNvSpPr txBox="1"/>
          <p:nvPr/>
        </p:nvSpPr>
        <p:spPr>
          <a:xfrm>
            <a:off x="6248400" y="2590800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to handle routing and IP addressing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93FE2B-1D12-8EF6-92D9-7A5ECE67592D}"/>
              </a:ext>
            </a:extLst>
          </p:cNvPr>
          <p:cNvSpPr txBox="1"/>
          <p:nvPr/>
        </p:nvSpPr>
        <p:spPr>
          <a:xfrm>
            <a:off x="6172200" y="3304401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to do when a device switches networks in the middle of a TCP stream, for example?</a:t>
            </a:r>
          </a:p>
          <a:p>
            <a:r>
              <a:rPr lang="en-US" dirty="0">
                <a:sym typeface="Wingdings" panose="05000000000000000000" pitchFamily="2" charset="2"/>
              </a:rPr>
              <a:t> Send an ethernet frame from old network to new network and update routing tables </a:t>
            </a:r>
            <a:r>
              <a:rPr lang="en-US">
                <a:sym typeface="Wingdings" panose="05000000000000000000" pitchFamily="2" charset="2"/>
              </a:rPr>
              <a:t>if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6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304800" y="838200"/>
            <a:ext cx="1108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9F4F6-50ED-DC55-8909-F48F1EB997B7}"/>
              </a:ext>
            </a:extLst>
          </p:cNvPr>
          <p:cNvSpPr txBox="1"/>
          <p:nvPr/>
        </p:nvSpPr>
        <p:spPr>
          <a:xfrm>
            <a:off x="381000" y="150786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types – </a:t>
            </a:r>
          </a:p>
          <a:p>
            <a:endParaRPr lang="en-US" dirty="0"/>
          </a:p>
          <a:p>
            <a:r>
              <a:rPr lang="en-US" dirty="0"/>
              <a:t>1. Signature-Based Detection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32F7C-2532-56C7-489D-FC5EFD8D08AB}"/>
              </a:ext>
            </a:extLst>
          </p:cNvPr>
          <p:cNvSpPr txBox="1"/>
          <p:nvPr/>
        </p:nvSpPr>
        <p:spPr>
          <a:xfrm>
            <a:off x="533400" y="2546866"/>
            <a:ext cx="732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Maintain a large database of </a:t>
            </a:r>
            <a:r>
              <a:rPr lang="en-US" b="1" dirty="0"/>
              <a:t>known</a:t>
            </a:r>
            <a:r>
              <a:rPr lang="en-US" dirty="0"/>
              <a:t> “signatures” for malicious packets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C9DB1-66BC-952F-8DED-F43D02B9BCFB}"/>
              </a:ext>
            </a:extLst>
          </p:cNvPr>
          <p:cNvSpPr txBox="1"/>
          <p:nvPr/>
        </p:nvSpPr>
        <p:spPr>
          <a:xfrm>
            <a:off x="762000" y="2847201"/>
            <a:ext cx="668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Malicious IP addresses or URLs         -- Email Addresses</a:t>
            </a:r>
          </a:p>
          <a:p>
            <a:r>
              <a:rPr lang="en-US" dirty="0"/>
              <a:t>-- Specific String of Bits                          -- File/Message Hashes</a:t>
            </a:r>
          </a:p>
          <a:p>
            <a:r>
              <a:rPr lang="en-US" dirty="0"/>
              <a:t>-- Protocol Specific (</a:t>
            </a:r>
            <a:r>
              <a:rPr lang="en-US" dirty="0" err="1"/>
              <a:t>nmap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78C54-035F-B320-22FD-9CAD648906AF}"/>
              </a:ext>
            </a:extLst>
          </p:cNvPr>
          <p:cNvSpPr txBox="1"/>
          <p:nvPr/>
        </p:nvSpPr>
        <p:spPr>
          <a:xfrm flipH="1">
            <a:off x="508861" y="3886200"/>
            <a:ext cx="589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would signature-based detection </a:t>
            </a:r>
            <a:r>
              <a:rPr lang="en-US" b="1" dirty="0"/>
              <a:t>not work 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80D6E-51DE-0E47-8429-A690760B5352}"/>
              </a:ext>
            </a:extLst>
          </p:cNvPr>
          <p:cNvSpPr txBox="1"/>
          <p:nvPr/>
        </p:nvSpPr>
        <p:spPr>
          <a:xfrm>
            <a:off x="528234" y="4419600"/>
            <a:ext cx="112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Signature-based detection will never work for </a:t>
            </a:r>
            <a:r>
              <a:rPr lang="en-US" b="1" dirty="0"/>
              <a:t>new threats, </a:t>
            </a:r>
            <a:r>
              <a:rPr lang="en-US" dirty="0"/>
              <a:t>so we need a way to dynamically analyze threats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80584-93B4-3B14-05F3-9102BD8ED252}"/>
              </a:ext>
            </a:extLst>
          </p:cNvPr>
          <p:cNvSpPr txBox="1"/>
          <p:nvPr/>
        </p:nvSpPr>
        <p:spPr>
          <a:xfrm>
            <a:off x="457200" y="5029200"/>
            <a:ext cx="9892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Anomaly-based Detection System</a:t>
            </a:r>
          </a:p>
          <a:p>
            <a:endParaRPr lang="en-US" dirty="0"/>
          </a:p>
          <a:p>
            <a:r>
              <a:rPr lang="en-US" dirty="0"/>
              <a:t>If you know what “normal” traffic looks like, you can identify unusual, potentially malicious traffic</a:t>
            </a:r>
          </a:p>
          <a:p>
            <a:r>
              <a:rPr lang="en-US" dirty="0"/>
              <a:t>You get a large spike in ICMP packets? Someone might be trying to NMAP you</a:t>
            </a:r>
          </a:p>
        </p:txBody>
      </p:sp>
    </p:spTree>
    <p:extLst>
      <p:ext uri="{BB962C8B-B14F-4D97-AF65-F5344CB8AC3E}">
        <p14:creationId xmlns:p14="http://schemas.microsoft.com/office/powerpoint/2010/main" val="54178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Wireless Networks</a:t>
            </a:r>
          </a:p>
        </p:txBody>
      </p:sp>
      <p:pic>
        <p:nvPicPr>
          <p:cNvPr id="1026" name="Picture 2" descr="Wi-Fi Frequencies Explained | ImOn Communications">
            <a:extLst>
              <a:ext uri="{FF2B5EF4-FFF2-40B4-BE49-F238E27FC236}">
                <a16:creationId xmlns:a16="http://schemas.microsoft.com/office/drawing/2014/main" id="{9203C686-2819-DBF7-31BD-832E6E88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537400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D2DEF6-D050-52D9-0C96-FFB390240B6F}"/>
              </a:ext>
            </a:extLst>
          </p:cNvPr>
          <p:cNvSpPr txBox="1"/>
          <p:nvPr/>
        </p:nvSpPr>
        <p:spPr>
          <a:xfrm>
            <a:off x="685800" y="1429109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Medium = waves in the air</a:t>
            </a:r>
          </a:p>
          <a:p>
            <a:r>
              <a:rPr lang="en-US" dirty="0"/>
              <a:t> </a:t>
            </a:r>
          </a:p>
        </p:txBody>
      </p:sp>
      <p:pic>
        <p:nvPicPr>
          <p:cNvPr id="1028" name="Picture 4" descr="Electromagnetic spectrum | Definition, Diagram, &amp; Uses | Britannica">
            <a:extLst>
              <a:ext uri="{FF2B5EF4-FFF2-40B4-BE49-F238E27FC236}">
                <a16:creationId xmlns:a16="http://schemas.microsoft.com/office/drawing/2014/main" id="{CCE56048-E469-11F6-4E74-6E933B88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6182883" cy="31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445AF-5424-737B-BDD0-7667B64568D6}"/>
              </a:ext>
            </a:extLst>
          </p:cNvPr>
          <p:cNvSpPr txBox="1"/>
          <p:nvPr/>
        </p:nvSpPr>
        <p:spPr>
          <a:xfrm>
            <a:off x="6422757" y="447413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transmit waves at different </a:t>
            </a:r>
            <a:r>
              <a:rPr lang="en-US" b="1" i="1" dirty="0"/>
              <a:t>frequencies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039561-4CA1-7DCE-99C1-EF5E57319851}"/>
                  </a:ext>
                </a:extLst>
              </p14:cNvPr>
              <p14:cNvContentPartPr/>
              <p14:nvPr/>
            </p14:nvContentPartPr>
            <p14:xfrm>
              <a:off x="882934" y="3719428"/>
              <a:ext cx="4320" cy="82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039561-4CA1-7DCE-99C1-EF5E573198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614" y="3715108"/>
                <a:ext cx="12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86FB545-78D6-62BE-4432-AE490BF27476}"/>
                  </a:ext>
                </a:extLst>
              </p14:cNvPr>
              <p14:cNvContentPartPr/>
              <p14:nvPr/>
            </p14:nvContentPartPr>
            <p14:xfrm>
              <a:off x="1079494" y="4552108"/>
              <a:ext cx="80280" cy="75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86FB545-78D6-62BE-4432-AE490BF274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5174" y="4547788"/>
                <a:ext cx="889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E8D2D5-C230-4909-FE5D-77C4E7C1C3B3}"/>
                  </a:ext>
                </a:extLst>
              </p14:cNvPr>
              <p14:cNvContentPartPr/>
              <p14:nvPr/>
            </p14:nvContentPartPr>
            <p14:xfrm>
              <a:off x="1326094" y="3726988"/>
              <a:ext cx="10440" cy="71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E8D2D5-C230-4909-FE5D-77C4E7C1C3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1774" y="3722668"/>
                <a:ext cx="190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37F638E-8C41-21DF-785F-58F83C2A25B2}"/>
                  </a:ext>
                </a:extLst>
              </p14:cNvPr>
              <p14:cNvContentPartPr/>
              <p14:nvPr/>
            </p14:nvContentPartPr>
            <p14:xfrm>
              <a:off x="1513294" y="4532668"/>
              <a:ext cx="69120" cy="72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37F638E-8C41-21DF-785F-58F83C2A25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8974" y="4528348"/>
                <a:ext cx="777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1CE5641-85DE-17C9-66A3-ECEB288AA250}"/>
                  </a:ext>
                </a:extLst>
              </p14:cNvPr>
              <p14:cNvContentPartPr/>
              <p14:nvPr/>
            </p14:nvContentPartPr>
            <p14:xfrm>
              <a:off x="1752334" y="3734908"/>
              <a:ext cx="6840" cy="43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1CE5641-85DE-17C9-66A3-ECEB288AA2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8014" y="3730588"/>
                <a:ext cx="15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B509A9-4250-92D5-8F71-7692130AC2CD}"/>
                  </a:ext>
                </a:extLst>
              </p14:cNvPr>
              <p14:cNvContentPartPr/>
              <p14:nvPr/>
            </p14:nvContentPartPr>
            <p14:xfrm>
              <a:off x="1929094" y="4529428"/>
              <a:ext cx="86760" cy="86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B509A9-4250-92D5-8F71-7692130AC2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4774" y="4525108"/>
                <a:ext cx="954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361D41-2692-9291-BE25-C0FC79861D5E}"/>
                  </a:ext>
                </a:extLst>
              </p14:cNvPr>
              <p14:cNvContentPartPr/>
              <p14:nvPr/>
            </p14:nvContentPartPr>
            <p14:xfrm>
              <a:off x="2178214" y="3711508"/>
              <a:ext cx="7200" cy="4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361D41-2692-9291-BE25-C0FC79861D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73894" y="3707188"/>
                <a:ext cx="15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C765BD-9841-CA07-D3AC-BE5680F3E20A}"/>
                  </a:ext>
                </a:extLst>
              </p14:cNvPr>
              <p14:cNvContentPartPr/>
              <p14:nvPr/>
            </p14:nvContentPartPr>
            <p14:xfrm>
              <a:off x="2366134" y="4513588"/>
              <a:ext cx="79920" cy="63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C765BD-9841-CA07-D3AC-BE5680F3E2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1814" y="4509268"/>
                <a:ext cx="88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C5D702-1C18-A1D4-F51E-4ECA874A24CA}"/>
                  </a:ext>
                </a:extLst>
              </p14:cNvPr>
              <p14:cNvContentPartPr/>
              <p14:nvPr/>
            </p14:nvContentPartPr>
            <p14:xfrm>
              <a:off x="2173174" y="3726988"/>
              <a:ext cx="8640" cy="91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C5D702-1C18-A1D4-F51E-4ECA874A24C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68854" y="3722668"/>
                <a:ext cx="17280" cy="10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71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51AF32F-7108-1E23-E338-D689E1699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0439400" cy="55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AF700-380F-FC01-A3AE-71F7A5566395}"/>
              </a:ext>
            </a:extLst>
          </p:cNvPr>
          <p:cNvSpPr/>
          <p:nvPr/>
        </p:nvSpPr>
        <p:spPr>
          <a:xfrm>
            <a:off x="5003369" y="979310"/>
            <a:ext cx="1066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 radio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A559B-B3D2-9FF5-0C03-95A78941AF3E}"/>
              </a:ext>
            </a:extLst>
          </p:cNvPr>
          <p:cNvSpPr/>
          <p:nvPr/>
        </p:nvSpPr>
        <p:spPr>
          <a:xfrm>
            <a:off x="4800600" y="24765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0A3B5-B580-447C-A178-10D70DF94AFA}"/>
              </a:ext>
            </a:extLst>
          </p:cNvPr>
          <p:cNvSpPr/>
          <p:nvPr/>
        </p:nvSpPr>
        <p:spPr>
          <a:xfrm>
            <a:off x="5791200" y="2495550"/>
            <a:ext cx="457200" cy="190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A9DF9A-46FB-35E2-C24F-0B4DE95086D0}"/>
              </a:ext>
            </a:extLst>
          </p:cNvPr>
          <p:cNvSpPr/>
          <p:nvPr/>
        </p:nvSpPr>
        <p:spPr>
          <a:xfrm>
            <a:off x="8763000" y="245745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779A5-B824-08CA-3705-1FB13764F921}"/>
              </a:ext>
            </a:extLst>
          </p:cNvPr>
          <p:cNvSpPr/>
          <p:nvPr/>
        </p:nvSpPr>
        <p:spPr>
          <a:xfrm>
            <a:off x="4267200" y="32004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E649B0-ED1E-B327-1B81-11AE7AACD098}"/>
              </a:ext>
            </a:extLst>
          </p:cNvPr>
          <p:cNvSpPr/>
          <p:nvPr/>
        </p:nvSpPr>
        <p:spPr>
          <a:xfrm>
            <a:off x="4876800" y="3208149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2A13BD-FF11-6D71-AE64-8764B7CEA9CB}"/>
              </a:ext>
            </a:extLst>
          </p:cNvPr>
          <p:cNvSpPr/>
          <p:nvPr/>
        </p:nvSpPr>
        <p:spPr>
          <a:xfrm>
            <a:off x="5715000" y="3200400"/>
            <a:ext cx="914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Cellular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B20D24-749F-0B79-2B09-BD613066FC7C}"/>
              </a:ext>
            </a:extLst>
          </p:cNvPr>
          <p:cNvSpPr/>
          <p:nvPr/>
        </p:nvSpPr>
        <p:spPr>
          <a:xfrm>
            <a:off x="9601200" y="32004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A0D324-0B07-B402-E4E8-331DD7C725C5}"/>
              </a:ext>
            </a:extLst>
          </p:cNvPr>
          <p:cNvSpPr/>
          <p:nvPr/>
        </p:nvSpPr>
        <p:spPr>
          <a:xfrm>
            <a:off x="4214893" y="38862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DD255E-C963-887A-B454-41693E2AC719}"/>
              </a:ext>
            </a:extLst>
          </p:cNvPr>
          <p:cNvSpPr txBox="1"/>
          <p:nvPr/>
        </p:nvSpPr>
        <p:spPr>
          <a:xfrm>
            <a:off x="1066800" y="5768809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government controls which frequencies should be used for different technologies/services</a:t>
            </a:r>
          </a:p>
        </p:txBody>
      </p:sp>
    </p:spTree>
    <p:extLst>
      <p:ext uri="{BB962C8B-B14F-4D97-AF65-F5344CB8AC3E}">
        <p14:creationId xmlns:p14="http://schemas.microsoft.com/office/powerpoint/2010/main" val="40399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CF226-3674-4237-6E21-7238FDFEE94D}"/>
              </a:ext>
            </a:extLst>
          </p:cNvPr>
          <p:cNvSpPr txBox="1"/>
          <p:nvPr/>
        </p:nvSpPr>
        <p:spPr>
          <a:xfrm>
            <a:off x="76200" y="762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Anatomy of a Wireless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9817B-7FEB-B13A-85DC-A18F1BD9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692945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FE9E32-788E-EF6E-6C49-57C85F48F33D}"/>
              </a:ext>
            </a:extLst>
          </p:cNvPr>
          <p:cNvSpPr txBox="1"/>
          <p:nvPr/>
        </p:nvSpPr>
        <p:spPr>
          <a:xfrm>
            <a:off x="6477000" y="990600"/>
            <a:ext cx="473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networks are an </a:t>
            </a:r>
            <a:r>
              <a:rPr lang="en-US" i="1" dirty="0"/>
              <a:t>extension </a:t>
            </a:r>
            <a:r>
              <a:rPr lang="en-US" dirty="0"/>
              <a:t>of the standard internet, and usually only occur at the </a:t>
            </a:r>
            <a:r>
              <a:rPr lang="en-US" i="1" dirty="0"/>
              <a:t>network edge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99353-755A-82B1-8BD4-6B5F33683A38}"/>
              </a:ext>
            </a:extLst>
          </p:cNvPr>
          <p:cNvSpPr txBox="1"/>
          <p:nvPr/>
        </p:nvSpPr>
        <p:spPr>
          <a:xfrm>
            <a:off x="2971800" y="289560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(Wired)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5B12E-EBCF-AC86-405E-A3498EFBBB99}"/>
              </a:ext>
            </a:extLst>
          </p:cNvPr>
          <p:cNvSpPr txBox="1"/>
          <p:nvPr/>
        </p:nvSpPr>
        <p:spPr>
          <a:xfrm>
            <a:off x="6312271" y="2280047"/>
            <a:ext cx="5905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Wireless hosts </a:t>
            </a:r>
            <a:r>
              <a:rPr lang="en-US" dirty="0"/>
              <a:t>are devices that require a wireless connection (laptop, cell phone, IoT, Bluetooth)</a:t>
            </a:r>
          </a:p>
          <a:p>
            <a:r>
              <a:rPr lang="en-US" dirty="0"/>
              <a:t>This can be mobile, or stationary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4B2FD-B97F-34EE-6119-155C2727A1ED}"/>
              </a:ext>
            </a:extLst>
          </p:cNvPr>
          <p:cNvSpPr txBox="1"/>
          <p:nvPr/>
        </p:nvSpPr>
        <p:spPr>
          <a:xfrm>
            <a:off x="6477000" y="3393483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hosts connect to a </a:t>
            </a:r>
            <a:r>
              <a:rPr lang="en-US" b="1" dirty="0"/>
              <a:t>wireless access point </a:t>
            </a:r>
            <a:r>
              <a:rPr lang="en-US" dirty="0"/>
              <a:t>that will connect them to the greater internet. Typically linked to a geographic location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C4EE1-6EB9-0E21-33B4-3FFCD745FBE4}"/>
              </a:ext>
            </a:extLst>
          </p:cNvPr>
          <p:cNvSpPr txBox="1"/>
          <p:nvPr/>
        </p:nvSpPr>
        <p:spPr>
          <a:xfrm flipH="1">
            <a:off x="6477000" y="4451323"/>
            <a:ext cx="31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towers </a:t>
            </a:r>
            <a:r>
              <a:rPr lang="en-US" dirty="0"/>
              <a:t>are the access points in cellular networks</a:t>
            </a:r>
          </a:p>
        </p:txBody>
      </p:sp>
      <p:pic>
        <p:nvPicPr>
          <p:cNvPr id="3074" name="Picture 2" descr="Cell site - Wikipedia">
            <a:extLst>
              <a:ext uri="{FF2B5EF4-FFF2-40B4-BE49-F238E27FC236}">
                <a16:creationId xmlns:a16="http://schemas.microsoft.com/office/drawing/2014/main" id="{14DB0DCE-FAC1-0E59-63A7-EA0F10B5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593036"/>
            <a:ext cx="1123170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398BC4-A733-0753-FB39-0543FB106CE0}"/>
              </a:ext>
            </a:extLst>
          </p:cNvPr>
          <p:cNvSpPr txBox="1"/>
          <p:nvPr/>
        </p:nvSpPr>
        <p:spPr>
          <a:xfrm>
            <a:off x="5486400" y="5481191"/>
            <a:ext cx="455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not in range of a wireless access point, you will not be able to connect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130610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 Tradeoffs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238EB-CD67-DE45-1129-55584F7D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5487604" cy="38528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1A1F6-E70C-2642-6DD4-79E74E2B5175}"/>
              </a:ext>
            </a:extLst>
          </p:cNvPr>
          <p:cNvSpPr txBox="1"/>
          <p:nvPr/>
        </p:nvSpPr>
        <p:spPr>
          <a:xfrm>
            <a:off x="6247198" y="1752600"/>
            <a:ext cx="583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wireless networks, we see a </a:t>
            </a:r>
            <a:r>
              <a:rPr lang="en-US" b="1" dirty="0"/>
              <a:t>tradeoff</a:t>
            </a:r>
            <a:r>
              <a:rPr lang="en-US" dirty="0"/>
              <a:t> between throughput, and effective 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7A5EF0-4301-2712-6682-E7FF5113DC47}"/>
              </a:ext>
            </a:extLst>
          </p:cNvPr>
          <p:cNvSpPr txBox="1"/>
          <p:nvPr/>
        </p:nvSpPr>
        <p:spPr>
          <a:xfrm>
            <a:off x="6268456" y="2828835"/>
            <a:ext cx="483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Easer to create high bandwidth links over high frequency carriers, but higher frequencies lose energy more rapidly and it propagates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6BE8C-5607-0435-F883-21496C33F0F5}"/>
              </a:ext>
            </a:extLst>
          </p:cNvPr>
          <p:cNvSpPr txBox="1"/>
          <p:nvPr/>
        </p:nvSpPr>
        <p:spPr>
          <a:xfrm>
            <a:off x="6268456" y="4459068"/>
            <a:ext cx="532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lower frequencies are better for long distance communication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90F81-B374-FB1D-4A3B-608DCC69A12F}"/>
              </a:ext>
            </a:extLst>
          </p:cNvPr>
          <p:cNvSpPr txBox="1"/>
          <p:nvPr/>
        </p:nvSpPr>
        <p:spPr>
          <a:xfrm>
            <a:off x="914400" y="5486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802.11 = </a:t>
            </a:r>
            <a:r>
              <a:rPr lang="en-US" sz="2800" b="1" dirty="0" err="1"/>
              <a:t>WiFi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819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 Tradeoffs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A35BC9-BCB7-571C-368B-1912FC579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9636368" cy="4562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0A0997-9ED1-E1E1-3D12-1D3BED7EF650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07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EC8A7-EC1F-A186-C0D5-D876F5FE6261}"/>
              </a:ext>
            </a:extLst>
          </p:cNvPr>
          <p:cNvSpPr txBox="1"/>
          <p:nvPr/>
        </p:nvSpPr>
        <p:spPr>
          <a:xfrm>
            <a:off x="76200" y="762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A0997-9ED1-E1E1-3D12-1D3BED7EF650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4A367-E178-0CF9-F6CA-284514E8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33600"/>
            <a:ext cx="4252455" cy="42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A1E81-0963-36FD-8FFA-89EF76B4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65615"/>
            <a:ext cx="4312042" cy="3747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6C48-D5B2-EA35-7CB3-AB3FF46E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05000"/>
            <a:ext cx="3407494" cy="42018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45830-6689-9ED5-EFB3-B4F5E1742178}"/>
              </a:ext>
            </a:extLst>
          </p:cNvPr>
          <p:cNvSpPr txBox="1"/>
          <p:nvPr/>
        </p:nvSpPr>
        <p:spPr>
          <a:xfrm>
            <a:off x="228600" y="709461"/>
            <a:ext cx="765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 hoc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base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only transmit to other nodes within link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organize themselves into a network: route amongst themselves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25A32-F5FD-F643-01BD-924779AA784E}"/>
              </a:ext>
            </a:extLst>
          </p:cNvPr>
          <p:cNvSpPr txBox="1"/>
          <p:nvPr/>
        </p:nvSpPr>
        <p:spPr>
          <a:xfrm>
            <a:off x="8364222" y="5205233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advantageous where infrastructure may be damaged or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867606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</TotalTime>
  <Words>1503</Words>
  <Application>Microsoft Office PowerPoint</Application>
  <PresentationFormat>Widescreen</PresentationFormat>
  <Paragraphs>197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Wingdings</vt:lpstr>
      <vt:lpstr>Office Theme</vt:lpstr>
      <vt:lpstr>CSCI 466: Networks Wireless Networks, WiFi, Cellular Networks (4G/5G)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26</cp:revision>
  <dcterms:created xsi:type="dcterms:W3CDTF">2022-10-19T16:25:51Z</dcterms:created>
  <dcterms:modified xsi:type="dcterms:W3CDTF">2022-12-02T18:43:37Z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